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62" r:id="rId4"/>
    <p:sldId id="263" r:id="rId5"/>
    <p:sldId id="264" r:id="rId6"/>
    <p:sldId id="265" r:id="rId7"/>
    <p:sldId id="261" r:id="rId8"/>
    <p:sldId id="266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2A33"/>
    <a:srgbClr val="2B6C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4"/>
    <p:restoredTop sz="94719"/>
  </p:normalViewPr>
  <p:slideViewPr>
    <p:cSldViewPr snapToGrid="0">
      <p:cViewPr varScale="1">
        <p:scale>
          <a:sx n="75" d="100"/>
          <a:sy n="75" d="100"/>
        </p:scale>
        <p:origin x="85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8D8A6-F55A-DB36-C123-46943F5251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DC7861-41DD-4CBB-DF29-07DEC1F32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F55E8-3079-6C1F-0517-2F727A623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FAC0-5842-4D43-BE8D-B715985851F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48122-4A23-699A-9095-85F1E19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E752A-5807-2F43-4803-1E22BEDE6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4BB75-4DFD-B547-9E77-F0230A8ED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41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82256-6D91-6CE2-3ADE-47CA29C94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94B69D-2519-8859-611B-3800FCA6E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A7383E-A3DF-3036-52E1-BC3DB8788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FAC0-5842-4D43-BE8D-B715985851F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5B348-CD88-C9B2-CBD4-BB4A4D545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4B6A84-D1DE-67A6-A709-E59500E84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4BB75-4DFD-B547-9E77-F0230A8ED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109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8CA54B-B318-9403-96F5-6913BA58ED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127BE5-0399-4CDD-5240-757D0839B9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AB86B0-BC83-5959-E94E-CD76AE4FA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FAC0-5842-4D43-BE8D-B715985851F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B3604-29F1-1474-444C-F87D047E8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DFDA3A-C0CC-1BF2-3CCD-D6A75960A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4BB75-4DFD-B547-9E77-F0230A8ED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502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C64C-9787-7D8F-65FB-895A2A08A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FC371-FECB-7E39-BEFB-0533D7F69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F0388-51FE-F480-1671-25466B824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FAC0-5842-4D43-BE8D-B715985851F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5A6A54-732C-4E51-6A83-E379F15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99F79-54BB-E1FC-37AC-9BC2E194D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4BB75-4DFD-B547-9E77-F0230A8ED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01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B4113-C684-0CEC-460B-AC31EB1A9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D75DD9-91E9-0D1A-80A3-4DC3F03C7B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77EE8A-5D50-FF5C-1462-B77040E4F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FAC0-5842-4D43-BE8D-B715985851F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96CF4-6D41-C368-1858-1FBC09B0E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CF9A34-7152-C417-5922-5A4A25D94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4BB75-4DFD-B547-9E77-F0230A8ED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87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21E70-31E2-CFF1-1CDA-9E7BDA280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1BFD9-EEFC-82E4-CE9A-F254228919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ABFC49-F755-1177-FCAC-D46DC85ACC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2FBB2B-92AB-AC7E-4C94-F841E54E8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FAC0-5842-4D43-BE8D-B715985851F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6EE219-0C3A-CAC7-405E-C01F480B3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9EAF5A-7BD8-92FE-078D-0E4B38E2D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4BB75-4DFD-B547-9E77-F0230A8ED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817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01500-E9ED-2B48-9018-29161413A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F2E90-03E9-3C6B-960C-2A9F07029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2F32A2-27B4-32B2-F52F-0A58494F48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C395A8-5022-867F-344C-845052B577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9A04F2-CCC7-D5C6-6A5C-2FA63CDD3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206EAC-A482-97E5-7FC7-FCB956B7D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FAC0-5842-4D43-BE8D-B715985851F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2C89E8-C896-2CD7-2902-5735DA617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67CDA2-1EAB-7BBA-CC91-3850B5E92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4BB75-4DFD-B547-9E77-F0230A8ED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843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02ED7-A2B0-9FBC-ED81-5E4376617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D49D11-4B09-C2B8-CA73-5EFA75985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FAC0-5842-4D43-BE8D-B715985851F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10D1E7-91CF-C773-00F3-810EF79C4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4C58D6-E04F-4A9B-36EE-706DA9063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4BB75-4DFD-B547-9E77-F0230A8ED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887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3BED3E-F340-4C33-C2E4-1538F90E2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FAC0-5842-4D43-BE8D-B715985851F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B542A4-8E9E-1C4F-5059-5701C54C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C1314-FBAF-2BD6-D3E4-B5C11B040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4BB75-4DFD-B547-9E77-F0230A8ED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221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D1EC0-1792-7C80-2882-DC2843D99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C96EF-9C2F-F374-5774-8AC7D345F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405321-25D4-6959-9F2C-D2168F598D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4A181A-E586-554E-A645-EDB6A870D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FAC0-5842-4D43-BE8D-B715985851F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704D4-0F60-6F79-8EF3-B4FBF531C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4E3DD8-8188-9A33-CDA5-8833196BF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4BB75-4DFD-B547-9E77-F0230A8ED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443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C0860-255E-1458-E070-1229E9DDF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D27568-DE07-291B-4AD3-0D42D742DA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0ECC95-BEF5-83A0-AC0E-91E78DC45B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4B7AF1-D193-22F9-A082-C359D58B8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FAC0-5842-4D43-BE8D-B715985851F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5A7F17-1FC2-EDE9-886F-E1A0DF6AA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D07ABC-0354-3CE0-5654-2653A3CA4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4BB75-4DFD-B547-9E77-F0230A8ED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587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0AC714-4DFE-105B-44A5-77364F80E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5196B3-9E5A-B8D6-D673-FB81F8E3A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D9D14-7FE3-4047-BD4D-DF33B393EB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FFAC0-5842-4D43-BE8D-B715985851F1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A16AB-6F44-55BB-F2FE-8DF297EF82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4B5C1-A0E5-6835-EA40-1FCAC33520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4BB75-4DFD-B547-9E77-F0230A8ED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501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F35BCC0-95F1-9615-B20F-D82777517E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198" y="769576"/>
            <a:ext cx="4935802" cy="261926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6983F8C-970E-A830-3F17-6584FCEFD8DA}"/>
              </a:ext>
            </a:extLst>
          </p:cNvPr>
          <p:cNvSpPr txBox="1"/>
          <p:nvPr/>
        </p:nvSpPr>
        <p:spPr>
          <a:xfrm>
            <a:off x="822960" y="3780100"/>
            <a:ext cx="10891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 USA is solving illiteracy and cultivating proficient grade-level readers and lifelong learners through high-interest books and high-quality teaching.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CED8B6-4C06-7E98-065C-46643BF0452D}"/>
              </a:ext>
            </a:extLst>
          </p:cNvPr>
          <p:cNvSpPr txBox="1"/>
          <p:nvPr/>
        </p:nvSpPr>
        <p:spPr>
          <a:xfrm>
            <a:off x="6494342" y="1879217"/>
            <a:ext cx="4866290" cy="1549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i="1" kern="100" dirty="0">
                <a:solidFill>
                  <a:srgbClr val="2B6CA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“Once you learn to read,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i="1" kern="100" dirty="0">
                <a:solidFill>
                  <a:srgbClr val="2B6CA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will forever be free.” </a:t>
            </a:r>
            <a:r>
              <a:rPr lang="en-US" sz="2800" b="1" kern="100" dirty="0">
                <a:solidFill>
                  <a:srgbClr val="2B6CA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Frederick Douglass</a:t>
            </a:r>
            <a:r>
              <a:rPr lang="en-US" sz="2800" b="1" i="1" kern="100" dirty="0">
                <a:solidFill>
                  <a:srgbClr val="2B6CA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800" b="1" kern="100" dirty="0">
              <a:solidFill>
                <a:srgbClr val="2B6CA4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5114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A0AC1A-E3F1-CFF3-ECCB-29D366918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latin typeface="Baloo Bhaijaan" panose="03080902040302020200" pitchFamily="66" charset="-78"/>
                <a:cs typeface="Baloo Bhaijaan" panose="03080902040302020200" pitchFamily="66" charset="-78"/>
              </a:rPr>
              <a:t>Targeted Schools</a:t>
            </a:r>
            <a:br>
              <a:rPr lang="en-US" sz="4800" b="1" dirty="0">
                <a:latin typeface="Baloo Bhaijaan" panose="03080902040302020200" pitchFamily="66" charset="-78"/>
                <a:cs typeface="Baloo Bhaijaan" panose="03080902040302020200" pitchFamily="66" charset="-78"/>
              </a:rPr>
            </a:br>
            <a:r>
              <a:rPr lang="en-US" sz="4800" b="1" dirty="0">
                <a:latin typeface="Baloo Bhaijaan" panose="03080902040302020200" pitchFamily="66" charset="-78"/>
                <a:cs typeface="Baloo Bhaijaan" panose="03080902040302020200" pitchFamily="66" charset="-78"/>
              </a:rPr>
              <a:t>(not confirmed)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CA4A20E-E035-24FF-B188-3C0BFED0A5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32206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7D878F-8589-A7CA-4969-283926CCCB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215836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Long Branch (21%)</a:t>
            </a:r>
          </a:p>
          <a:p>
            <a:r>
              <a:rPr lang="en-US" dirty="0">
                <a:solidFill>
                  <a:srgbClr val="FF0000"/>
                </a:solidFill>
              </a:rPr>
              <a:t>Andrew Robinson (32%)</a:t>
            </a:r>
          </a:p>
          <a:p>
            <a:r>
              <a:rPr lang="en-US" dirty="0"/>
              <a:t>R.L. Brown (46%)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B664E25-BFF8-6535-18C3-3254181B7E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32209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884B6D8-5BAC-96F7-E972-C6D312A00C8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GW Carver (27%)</a:t>
            </a:r>
          </a:p>
          <a:p>
            <a:r>
              <a:rPr lang="en-US" dirty="0">
                <a:solidFill>
                  <a:srgbClr val="FF0000"/>
                </a:solidFill>
              </a:rPr>
              <a:t>Susie E Tolbert (37%)</a:t>
            </a:r>
          </a:p>
          <a:p>
            <a:r>
              <a:rPr lang="en-US" dirty="0"/>
              <a:t>John E Ford (47%)</a:t>
            </a:r>
          </a:p>
          <a:p>
            <a:r>
              <a:rPr lang="en-US" dirty="0"/>
              <a:t>RV Daniels (53%)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74FCCF-1D87-903B-E2D2-97CAA10C35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887" y="554037"/>
            <a:ext cx="2497921" cy="1325563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46CA6FE-63D1-2F26-D90D-6482A4CB1E1B}"/>
              </a:ext>
            </a:extLst>
          </p:cNvPr>
          <p:cNvSpPr txBox="1">
            <a:spLocks/>
          </p:cNvSpPr>
          <p:nvPr/>
        </p:nvSpPr>
        <p:spPr>
          <a:xfrm>
            <a:off x="844887" y="4888389"/>
            <a:ext cx="5157787" cy="15008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Timucuan (27%)</a:t>
            </a:r>
          </a:p>
          <a:p>
            <a:r>
              <a:rPr lang="en-US" dirty="0">
                <a:solidFill>
                  <a:srgbClr val="FF0000"/>
                </a:solidFill>
              </a:rPr>
              <a:t>Sadie T. Tillis (29%)</a:t>
            </a:r>
          </a:p>
          <a:p>
            <a:r>
              <a:rPr lang="en-US" dirty="0">
                <a:solidFill>
                  <a:srgbClr val="FF0000"/>
                </a:solidFill>
              </a:rPr>
              <a:t>Jacksonville Heights (31%)</a:t>
            </a:r>
          </a:p>
        </p:txBody>
      </p:sp>
      <p:sp>
        <p:nvSpPr>
          <p:cNvPr id="10" name="Text Placeholder 1">
            <a:extLst>
              <a:ext uri="{FF2B5EF4-FFF2-40B4-BE49-F238E27FC236}">
                <a16:creationId xmlns:a16="http://schemas.microsoft.com/office/drawing/2014/main" id="{0C3F2CC3-2719-1606-55CC-221ABFD0F6B3}"/>
              </a:ext>
            </a:extLst>
          </p:cNvPr>
          <p:cNvSpPr txBox="1">
            <a:spLocks/>
          </p:cNvSpPr>
          <p:nvPr/>
        </p:nvSpPr>
        <p:spPr>
          <a:xfrm>
            <a:off x="836612" y="4064477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32244</a:t>
            </a:r>
          </a:p>
        </p:txBody>
      </p:sp>
    </p:spTree>
    <p:extLst>
      <p:ext uri="{BB962C8B-B14F-4D97-AF65-F5344CB8AC3E}">
        <p14:creationId xmlns:p14="http://schemas.microsoft.com/office/powerpoint/2010/main" val="2744829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A0AC1A-E3F1-CFF3-ECCB-29D366918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latin typeface="Baloo Bhaijaan" panose="03080902040302020200" pitchFamily="66" charset="-78"/>
                <a:cs typeface="Baloo Bhaijaan" panose="03080902040302020200" pitchFamily="66" charset="-78"/>
              </a:rPr>
              <a:t>Targeted Schools</a:t>
            </a:r>
            <a:br>
              <a:rPr lang="en-US" sz="4800" b="1" dirty="0">
                <a:latin typeface="Baloo Bhaijaan" panose="03080902040302020200" pitchFamily="66" charset="-78"/>
                <a:cs typeface="Baloo Bhaijaan" panose="03080902040302020200" pitchFamily="66" charset="-78"/>
              </a:rPr>
            </a:br>
            <a:r>
              <a:rPr lang="en-US" sz="4800" b="1" dirty="0">
                <a:latin typeface="Baloo Bhaijaan" panose="03080902040302020200" pitchFamily="66" charset="-78"/>
                <a:cs typeface="Baloo Bhaijaan" panose="03080902040302020200" pitchFamily="66" charset="-78"/>
              </a:rPr>
              <a:t>(not confirmed)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7D878F-8589-A7CA-4969-283926CCC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887" y="210915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Crown Point</a:t>
            </a:r>
          </a:p>
          <a:p>
            <a:r>
              <a:rPr lang="en-US" dirty="0"/>
              <a:t>Enterprise</a:t>
            </a:r>
          </a:p>
          <a:p>
            <a:r>
              <a:rPr lang="en-US" dirty="0"/>
              <a:t>Fort Caroline</a:t>
            </a:r>
          </a:p>
          <a:p>
            <a:r>
              <a:rPr lang="en-US" dirty="0"/>
              <a:t>Mayport</a:t>
            </a:r>
          </a:p>
          <a:p>
            <a:r>
              <a:rPr lang="en-US" dirty="0"/>
              <a:t>North Shore</a:t>
            </a:r>
          </a:p>
          <a:p>
            <a:r>
              <a:rPr lang="en-US" dirty="0"/>
              <a:t>Parkwood Heights</a:t>
            </a:r>
          </a:p>
          <a:p>
            <a:r>
              <a:rPr lang="en-US" dirty="0"/>
              <a:t>San Jose</a:t>
            </a:r>
          </a:p>
          <a:p>
            <a:r>
              <a:rPr lang="en-US" dirty="0"/>
              <a:t>Twin Lakes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74FCCF-1D87-903B-E2D2-97CAA10C35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887" y="554037"/>
            <a:ext cx="2497921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644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A0AC1A-E3F1-CFF3-ECCB-29D366918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57" y="870223"/>
            <a:ext cx="707609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Baloo Bhaijaan" panose="03080902040302020200" pitchFamily="66" charset="-78"/>
                <a:cs typeface="Baloo Bhaijaan" panose="03080902040302020200" pitchFamily="66" charset="-78"/>
              </a:rPr>
              <a:t>READ JAX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026118-A823-2F86-4185-E667D3D2A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805" y="2406869"/>
            <a:ext cx="10592995" cy="3770094"/>
          </a:xfrm>
        </p:spPr>
        <p:txBody>
          <a:bodyPr/>
          <a:lstStyle/>
          <a:p>
            <a:r>
              <a:rPr lang="en-US" dirty="0"/>
              <a:t>READ USA is a founding leader in the local Grade-Level Reading Campaign – READ JAX.</a:t>
            </a:r>
          </a:p>
          <a:p>
            <a:r>
              <a:rPr lang="en-US" dirty="0"/>
              <a:t>Partnerships make it happen: </a:t>
            </a:r>
          </a:p>
          <a:p>
            <a:pPr lvl="1"/>
            <a:r>
              <a:rPr lang="en-US" dirty="0"/>
              <a:t>KHA = Funder</a:t>
            </a:r>
          </a:p>
          <a:p>
            <a:pPr lvl="1"/>
            <a:r>
              <a:rPr lang="en-US" dirty="0"/>
              <a:t>JPEF = Awareness Builder</a:t>
            </a:r>
          </a:p>
          <a:p>
            <a:pPr lvl="1"/>
            <a:r>
              <a:rPr lang="en-US" dirty="0"/>
              <a:t>READ USA = Direct service provider (“boots on the ground”)</a:t>
            </a:r>
          </a:p>
          <a:p>
            <a:r>
              <a:rPr lang="en-US" dirty="0"/>
              <a:t>Duval County has the opportunity and resources to be a literacy leader in the state.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74FCCF-1D87-903B-E2D2-97CAA10C35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887" y="554037"/>
            <a:ext cx="2497921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862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A0AC1A-E3F1-CFF3-ECCB-29D366918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4882" y="870223"/>
            <a:ext cx="7864965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Baloo Bhaijaan" panose="03080902040302020200" pitchFamily="66" charset="-78"/>
                <a:cs typeface="Baloo Bhaijaan" panose="03080902040302020200" pitchFamily="66" charset="-78"/>
              </a:rPr>
              <a:t>Professional Development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026118-A823-2F86-4185-E667D3D2A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805" y="2406868"/>
            <a:ext cx="7255435" cy="419713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Teachers’ knowledge and skills directly and significantly impact student progress.</a:t>
            </a:r>
          </a:p>
          <a:p>
            <a:r>
              <a:rPr lang="en-US" dirty="0"/>
              <a:t>Teachers are hungry for in-the-moment coaching and learning.</a:t>
            </a:r>
          </a:p>
          <a:p>
            <a:r>
              <a:rPr lang="en-US" dirty="0"/>
              <a:t>We empower teachers to develop their instructional pedagogy.</a:t>
            </a:r>
          </a:p>
          <a:p>
            <a:r>
              <a:rPr lang="en-US" dirty="0"/>
              <a:t>Dual approach: </a:t>
            </a:r>
          </a:p>
          <a:p>
            <a:pPr lvl="1"/>
            <a:r>
              <a:rPr lang="en-US" dirty="0"/>
              <a:t>Built into existing tutoring program</a:t>
            </a:r>
          </a:p>
          <a:p>
            <a:pPr lvl="1"/>
            <a:r>
              <a:rPr lang="en-US" dirty="0"/>
              <a:t>School-based development opportunities</a:t>
            </a:r>
          </a:p>
          <a:p>
            <a:pPr lvl="1"/>
            <a:r>
              <a:rPr lang="en-US" dirty="0"/>
              <a:t>Partnership with DCPS – supplement PD aligned with State/District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74FCCF-1D87-903B-E2D2-97CAA10C35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887" y="554037"/>
            <a:ext cx="2497921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969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A0AC1A-E3F1-CFF3-ECCB-29D366918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5537" y="870223"/>
            <a:ext cx="7864965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Baloo Bhaijaan" panose="03080902040302020200" pitchFamily="66" charset="-78"/>
                <a:cs typeface="Baloo Bhaijaan" panose="03080902040302020200" pitchFamily="66" charset="-78"/>
              </a:rPr>
              <a:t>Literacy Tutoring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026118-A823-2F86-4185-E667D3D2A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805" y="2406869"/>
            <a:ext cx="10592995" cy="377009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Teen-centric approach: train and pay teen tutors to deliver one-to-one literacy intervention to elementary students having reading difficulties</a:t>
            </a:r>
          </a:p>
          <a:p>
            <a:r>
              <a:rPr lang="en-US" dirty="0"/>
              <a:t>Measurably improves literacy skills in elementary students and teen tutors</a:t>
            </a:r>
          </a:p>
          <a:p>
            <a:r>
              <a:rPr lang="en-US" dirty="0"/>
              <a:t>Whole child approach infused throughout program</a:t>
            </a:r>
          </a:p>
          <a:p>
            <a:r>
              <a:rPr lang="en-US" dirty="0"/>
              <a:t>Teach workforce development skills to teen tutors</a:t>
            </a:r>
          </a:p>
          <a:p>
            <a:r>
              <a:rPr lang="en-US" dirty="0"/>
              <a:t>Professional + workforce + human development: </a:t>
            </a:r>
          </a:p>
          <a:p>
            <a:pPr lvl="1"/>
            <a:r>
              <a:rPr lang="en-US" dirty="0"/>
              <a:t>Teachers</a:t>
            </a:r>
          </a:p>
          <a:p>
            <a:pPr lvl="1"/>
            <a:r>
              <a:rPr lang="en-US" dirty="0"/>
              <a:t>Tutors</a:t>
            </a:r>
          </a:p>
          <a:p>
            <a:pPr lvl="1"/>
            <a:r>
              <a:rPr lang="en-US" dirty="0"/>
              <a:t>Elementary students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74FCCF-1D87-903B-E2D2-97CAA10C35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887" y="554037"/>
            <a:ext cx="2497921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062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A0AC1A-E3F1-CFF3-ECCB-29D366918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1594" y="870223"/>
            <a:ext cx="7864965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Baloo Bhaijaan" panose="03080902040302020200" pitchFamily="66" charset="-78"/>
                <a:cs typeface="Baloo Bhaijaan" panose="03080902040302020200" pitchFamily="66" charset="-78"/>
              </a:rPr>
              <a:t>Book Choice &amp; Ownership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026118-A823-2F86-4185-E667D3D2A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805" y="2406869"/>
            <a:ext cx="10881846" cy="3770094"/>
          </a:xfrm>
        </p:spPr>
        <p:txBody>
          <a:bodyPr>
            <a:normAutofit/>
          </a:bodyPr>
          <a:lstStyle/>
          <a:p>
            <a:r>
              <a:rPr lang="en-US" dirty="0"/>
              <a:t>Choice fuels motivation. </a:t>
            </a:r>
          </a:p>
          <a:p>
            <a:r>
              <a:rPr lang="en-US" dirty="0"/>
              <a:t>Children choose free books to own and take home. </a:t>
            </a:r>
          </a:p>
          <a:p>
            <a:r>
              <a:rPr lang="en-US" dirty="0"/>
              <a:t>Multicultural focus: children see themselves and others through literacy</a:t>
            </a:r>
          </a:p>
          <a:p>
            <a:r>
              <a:rPr lang="en-US" dirty="0"/>
              <a:t>Online videos and digital resources for students, parents, caregivers, and educators</a:t>
            </a:r>
          </a:p>
          <a:p>
            <a:r>
              <a:rPr lang="en-US" i="1" dirty="0"/>
              <a:t>Jeremy’s Journey</a:t>
            </a:r>
            <a:r>
              <a:rPr lang="en-US" dirty="0"/>
              <a:t>: book series about local diverse leaders published monthly</a:t>
            </a:r>
            <a:endParaRPr lang="en-US" i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74FCCF-1D87-903B-E2D2-97CAA10C35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887" y="554037"/>
            <a:ext cx="2497921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830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A0AC1A-E3F1-CFF3-ECCB-29D366918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1594" y="870223"/>
            <a:ext cx="7864965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Baloo Bhaijaan" panose="03080902040302020200" pitchFamily="66" charset="-78"/>
                <a:cs typeface="Baloo Bhaijaan" panose="03080902040302020200" pitchFamily="66" charset="-78"/>
              </a:rPr>
              <a:t>Family Engagement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026118-A823-2F86-4185-E667D3D2A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805" y="2406869"/>
            <a:ext cx="10881846" cy="3770094"/>
          </a:xfrm>
        </p:spPr>
        <p:txBody>
          <a:bodyPr>
            <a:normAutofit/>
          </a:bodyPr>
          <a:lstStyle/>
          <a:p>
            <a:r>
              <a:rPr lang="en-US" dirty="0"/>
              <a:t>Generational literacy: we never stop learning</a:t>
            </a:r>
          </a:p>
          <a:p>
            <a:r>
              <a:rPr lang="en-US" dirty="0"/>
              <a:t>Embedded into all literacy programming</a:t>
            </a:r>
          </a:p>
          <a:p>
            <a:r>
              <a:rPr lang="en-US" dirty="0"/>
              <a:t>Bring books and passion for literacy </a:t>
            </a:r>
            <a:r>
              <a:rPr lang="en-US" i="1" dirty="0"/>
              <a:t>to families in their own community</a:t>
            </a:r>
            <a:endParaRPr lang="en-US" dirty="0"/>
          </a:p>
          <a:p>
            <a:r>
              <a:rPr lang="en-US" dirty="0"/>
              <a:t>Provide resources to fuel skill development, interest, and parent-child engagement in reading </a:t>
            </a:r>
            <a:r>
              <a:rPr lang="en-US" i="1" dirty="0"/>
              <a:t>in the home</a:t>
            </a:r>
            <a:endParaRPr lang="en-US" dirty="0"/>
          </a:p>
          <a:p>
            <a:r>
              <a:rPr lang="en-US" dirty="0"/>
              <a:t>Provide online digital resources for students, parents, families, and educators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74FCCF-1D87-903B-E2D2-97CAA10C35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887" y="554037"/>
            <a:ext cx="2497921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549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A0AC1A-E3F1-CFF3-ECCB-29D366918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57" y="870223"/>
            <a:ext cx="707609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Baloo Bhaijaan" panose="03080902040302020200" pitchFamily="66" charset="-78"/>
                <a:cs typeface="Baloo Bhaijaan" panose="03080902040302020200" pitchFamily="66" charset="-78"/>
              </a:rPr>
              <a:t>We Are Ready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026118-A823-2F86-4185-E667D3D2A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804" y="2511973"/>
            <a:ext cx="10592995" cy="3197948"/>
          </a:xfrm>
        </p:spPr>
        <p:txBody>
          <a:bodyPr>
            <a:normAutofit/>
          </a:bodyPr>
          <a:lstStyle/>
          <a:p>
            <a:r>
              <a:rPr lang="en-US" sz="3600" dirty="0"/>
              <a:t>Professional Development for Educators</a:t>
            </a:r>
          </a:p>
          <a:p>
            <a:r>
              <a:rPr lang="en-US" sz="3600" dirty="0"/>
              <a:t>Literacy Tutoring</a:t>
            </a:r>
          </a:p>
          <a:p>
            <a:r>
              <a:rPr lang="en-US" sz="3600" dirty="0"/>
              <a:t>Book Choice &amp; Ownership</a:t>
            </a:r>
          </a:p>
          <a:p>
            <a:r>
              <a:rPr lang="en-US" sz="3600" dirty="0"/>
              <a:t>Multicultural Literacy</a:t>
            </a:r>
          </a:p>
          <a:p>
            <a:r>
              <a:rPr lang="en-US" sz="3600" dirty="0"/>
              <a:t>Family &amp; Community Engagement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74FCCF-1D87-903B-E2D2-97CAA10C35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887" y="554037"/>
            <a:ext cx="2497921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971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A0AC1A-E3F1-CFF3-ECCB-29D366918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57" y="870223"/>
            <a:ext cx="707609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latin typeface="Baloo Bhaijaan" panose="03080902040302020200" pitchFamily="66" charset="-78"/>
                <a:cs typeface="Baloo Bhaijaan" panose="03080902040302020200" pitchFamily="66" charset="-78"/>
              </a:rPr>
              <a:t>Literacy Tutoring</a:t>
            </a:r>
            <a:br>
              <a:rPr lang="en-US" sz="4800" b="1" dirty="0">
                <a:latin typeface="Baloo Bhaijaan" panose="03080902040302020200" pitchFamily="66" charset="-78"/>
                <a:cs typeface="Baloo Bhaijaan" panose="03080902040302020200" pitchFamily="66" charset="-78"/>
              </a:rPr>
            </a:br>
            <a:r>
              <a:rPr lang="en-US" sz="4800" b="1" dirty="0">
                <a:latin typeface="Baloo Bhaijaan" panose="03080902040302020200" pitchFamily="66" charset="-78"/>
                <a:cs typeface="Baloo Bhaijaan" panose="03080902040302020200" pitchFamily="66" charset="-78"/>
              </a:rPr>
              <a:t>Grant Funding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026118-A823-2F86-4185-E667D3D2A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804" y="2346960"/>
            <a:ext cx="10592995" cy="3957003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/>
              <a:t>United Way - $249,600</a:t>
            </a:r>
          </a:p>
          <a:p>
            <a:r>
              <a:rPr lang="en-US" sz="3600" dirty="0"/>
              <a:t>CareerSource of NEF - $324,000 (summer 2023)</a:t>
            </a:r>
          </a:p>
          <a:p>
            <a:r>
              <a:rPr lang="en-US" sz="3600" dirty="0"/>
              <a:t>AmeriCorps State and National - $437,000</a:t>
            </a:r>
          </a:p>
          <a:p>
            <a:r>
              <a:rPr lang="en-US" sz="3600" dirty="0"/>
              <a:t>Accelerate - $150,000</a:t>
            </a:r>
          </a:p>
          <a:p>
            <a:r>
              <a:rPr lang="en-US" sz="3600" dirty="0"/>
              <a:t>Kids Hope Alliance - $4.48 million over 4 years</a:t>
            </a:r>
          </a:p>
          <a:p>
            <a:r>
              <a:rPr lang="en-US" sz="3600" dirty="0"/>
              <a:t>Florida Blue - $250,000</a:t>
            </a:r>
          </a:p>
          <a:p>
            <a:r>
              <a:rPr lang="en-US" sz="3600" dirty="0"/>
              <a:t>DCPS Contract - ?? (est. $1.5 million)</a:t>
            </a:r>
          </a:p>
          <a:p>
            <a:r>
              <a:rPr lang="en-US" sz="3600" dirty="0"/>
              <a:t>COJ Jax Journey - ??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74FCCF-1D87-903B-E2D2-97CAA10C35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887" y="554037"/>
            <a:ext cx="2497921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142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A0AC1A-E3F1-CFF3-ECCB-29D366918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latin typeface="Baloo Bhaijaan" panose="03080902040302020200" pitchFamily="66" charset="-78"/>
                <a:cs typeface="Baloo Bhaijaan" panose="03080902040302020200" pitchFamily="66" charset="-78"/>
              </a:rPr>
              <a:t>Targeted Schools</a:t>
            </a:r>
            <a:br>
              <a:rPr lang="en-US" sz="4800" b="1" dirty="0">
                <a:latin typeface="Baloo Bhaijaan" panose="03080902040302020200" pitchFamily="66" charset="-78"/>
                <a:cs typeface="Baloo Bhaijaan" panose="03080902040302020200" pitchFamily="66" charset="-78"/>
              </a:rPr>
            </a:br>
            <a:r>
              <a:rPr lang="en-US" sz="4800" b="1" dirty="0">
                <a:latin typeface="Baloo Bhaijaan" panose="03080902040302020200" pitchFamily="66" charset="-78"/>
                <a:cs typeface="Baloo Bhaijaan" panose="03080902040302020200" pitchFamily="66" charset="-78"/>
              </a:rPr>
              <a:t>(confirmed)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EA0BC83-9251-9229-7985-31D4D1930F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United Way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026118-A823-2F86-4185-E667D3D2A7C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Arlington Elementary (33%)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B1DBCE-3088-A9D6-EDA7-2BCF5AC741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Kids Hope Alliance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26EE723-0CA7-566A-AE48-0E7AEFE221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36958" y="2505075"/>
            <a:ext cx="5841681" cy="368458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Hogan-Spring Glen Elementary (30%)</a:t>
            </a:r>
          </a:p>
          <a:p>
            <a:r>
              <a:rPr lang="en-US" dirty="0" err="1">
                <a:solidFill>
                  <a:srgbClr val="FF0000"/>
                </a:solidFill>
              </a:rPr>
              <a:t>Beauclerc</a:t>
            </a:r>
            <a:r>
              <a:rPr lang="en-US" dirty="0">
                <a:solidFill>
                  <a:srgbClr val="FF0000"/>
                </a:solidFill>
              </a:rPr>
              <a:t> Elementary (34%)</a:t>
            </a:r>
          </a:p>
          <a:p>
            <a:r>
              <a:rPr lang="en-US" dirty="0">
                <a:solidFill>
                  <a:srgbClr val="FF0000"/>
                </a:solidFill>
              </a:rPr>
              <a:t>Englewood (34%)</a:t>
            </a:r>
          </a:p>
          <a:p>
            <a:r>
              <a:rPr lang="en-US" dirty="0"/>
              <a:t>Mamie Agnes Jones (46%)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74FCCF-1D87-903B-E2D2-97CAA10C35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887" y="554037"/>
            <a:ext cx="2497921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667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516</Words>
  <Application>Microsoft Office PowerPoint</Application>
  <PresentationFormat>Widescreen</PresentationFormat>
  <Paragraphs>85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Baloo Bhaijaan</vt:lpstr>
      <vt:lpstr>Calibri</vt:lpstr>
      <vt:lpstr>Calibri Light</vt:lpstr>
      <vt:lpstr>Office Theme</vt:lpstr>
      <vt:lpstr>PowerPoint Presentation</vt:lpstr>
      <vt:lpstr>READ JAX</vt:lpstr>
      <vt:lpstr>Professional Development</vt:lpstr>
      <vt:lpstr>Literacy Tutoring</vt:lpstr>
      <vt:lpstr>Book Choice &amp; Ownership </vt:lpstr>
      <vt:lpstr>Family Engagement</vt:lpstr>
      <vt:lpstr>We Are Ready</vt:lpstr>
      <vt:lpstr>Literacy Tutoring Grant Funding</vt:lpstr>
      <vt:lpstr>Targeted Schools (confirmed)</vt:lpstr>
      <vt:lpstr>Targeted Schools (not confirmed)</vt:lpstr>
      <vt:lpstr>Targeted Schools (not confirmed)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Wolf</dc:creator>
  <cp:lastModifiedBy>Rob Kelly</cp:lastModifiedBy>
  <cp:revision>69</cp:revision>
  <dcterms:created xsi:type="dcterms:W3CDTF">2023-07-13T14:53:32Z</dcterms:created>
  <dcterms:modified xsi:type="dcterms:W3CDTF">2023-07-24T19:53:30Z</dcterms:modified>
</cp:coreProperties>
</file>